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7" r:id="rId3"/>
    <p:sldId id="313" r:id="rId4"/>
    <p:sldId id="314" r:id="rId5"/>
    <p:sldId id="315" r:id="rId6"/>
    <p:sldId id="317" r:id="rId7"/>
    <p:sldId id="312" r:id="rId8"/>
    <p:sldId id="348" r:id="rId9"/>
    <p:sldId id="322" r:id="rId10"/>
    <p:sldId id="309" r:id="rId11"/>
    <p:sldId id="324" r:id="rId12"/>
    <p:sldId id="331" r:id="rId13"/>
    <p:sldId id="346" r:id="rId14"/>
    <p:sldId id="339" r:id="rId15"/>
    <p:sldId id="344" r:id="rId16"/>
    <p:sldId id="345" r:id="rId17"/>
    <p:sldId id="320" r:id="rId18"/>
    <p:sldId id="327" r:id="rId19"/>
    <p:sldId id="349" r:id="rId20"/>
    <p:sldId id="318" r:id="rId21"/>
    <p:sldId id="319" r:id="rId22"/>
    <p:sldId id="347" r:id="rId23"/>
    <p:sldId id="323" r:id="rId24"/>
    <p:sldId id="337" r:id="rId25"/>
    <p:sldId id="326" r:id="rId26"/>
    <p:sldId id="336" r:id="rId27"/>
    <p:sldId id="329" r:id="rId28"/>
    <p:sldId id="334" r:id="rId29"/>
    <p:sldId id="328" r:id="rId30"/>
    <p:sldId id="333" r:id="rId31"/>
    <p:sldId id="338" r:id="rId32"/>
    <p:sldId id="332" r:id="rId33"/>
    <p:sldId id="342" r:id="rId34"/>
    <p:sldId id="343" r:id="rId35"/>
    <p:sldId id="311" r:id="rId36"/>
    <p:sldId id="340" r:id="rId37"/>
    <p:sldId id="341" r:id="rId38"/>
    <p:sldId id="350" r:id="rId39"/>
    <p:sldId id="335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4E5F2"/>
    <a:srgbClr val="669933"/>
    <a:srgbClr val="006699"/>
    <a:srgbClr val="063DE8"/>
    <a:srgbClr val="FC0128"/>
    <a:srgbClr val="FAF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7" autoAdjust="0"/>
    <p:restoredTop sz="86528" autoAdjust="0"/>
  </p:normalViewPr>
  <p:slideViewPr>
    <p:cSldViewPr>
      <p:cViewPr>
        <p:scale>
          <a:sx n="75" d="100"/>
          <a:sy n="75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56"/>
    </p:cViewPr>
  </p:sorter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image" Target="../media/image32.png"/><Relationship Id="rId2" Type="http://schemas.openxmlformats.org/officeDocument/2006/relationships/image" Target="../media/image3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cs typeface="+mn-cs"/>
              </a:defRPr>
            </a:lvl1pPr>
          </a:lstStyle>
          <a:p>
            <a:pPr>
              <a:defRPr/>
            </a:pPr>
            <a:fld id="{90F1F15D-9FED-F640-A689-141F90FFC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222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cs typeface="+mn-cs"/>
              </a:defRPr>
            </a:lvl1pPr>
          </a:lstStyle>
          <a:p>
            <a:pPr>
              <a:defRPr/>
            </a:pPr>
            <a:fld id="{5D4885B0-372F-2147-93A6-2FF149CEEC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18244813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A84CEEF-D429-E442-B7F8-8611487D1324}" type="slidenum">
              <a:rPr lang="en-US" sz="1000"/>
              <a:pPr/>
              <a:t>1</a:t>
            </a:fld>
            <a:endParaRPr lang="en-US" sz="1000" dirty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a-DK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2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C2166-4A7A-2541-8947-16C50F1352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538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B138F-6B48-244B-A6A7-65A05CAE5D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478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10118-70AB-D041-8E9E-A68E735281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69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37E41-8EC3-3D4F-9CA7-BE7AFA5921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7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C5D8F-0430-4C44-875E-1E406FC6EF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85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903B1-5F52-BB42-898C-BEE28EBC76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8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4BDEA-DE69-B040-A743-CA43485262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7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580E-EDC2-7049-8E45-93E534469C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3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7C0E0-3BCD-F543-A792-5E2340AC5C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2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E649E-813B-404A-9365-1AD477A430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5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371600"/>
          </a:xfrm>
          <a:prstGeom prst="rect">
            <a:avLst/>
          </a:prstGeom>
          <a:gradFill rotWithShape="1">
            <a:gsLst>
              <a:gs pos="0">
                <a:srgbClr val="D4E5F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da-DK" dirty="0"/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3710744-5A8D-A543-8C42-2C6271E192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2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2.png"/><Relationship Id="rId5" Type="http://schemas.openxmlformats.org/officeDocument/2006/relationships/oleObject" Target="../embeddings/oleObject4.bin"/><Relationship Id="rId6" Type="http://schemas.openxmlformats.org/officeDocument/2006/relationships/image" Target="../media/image33.png"/><Relationship Id="rId7" Type="http://schemas.openxmlformats.org/officeDocument/2006/relationships/oleObject" Target="../embeddings/oleObject5.bin"/><Relationship Id="rId8" Type="http://schemas.openxmlformats.org/officeDocument/2006/relationships/image" Target="../media/image34.png"/><Relationship Id="rId9" Type="http://schemas.openxmlformats.org/officeDocument/2006/relationships/oleObject" Target="../embeddings/oleObject6.bin"/><Relationship Id="rId10" Type="http://schemas.openxmlformats.org/officeDocument/2006/relationships/image" Target="../media/image35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0" y="2590800"/>
            <a:ext cx="9144000" cy="762000"/>
          </a:xfrm>
        </p:spPr>
        <p:txBody>
          <a:bodyPr/>
          <a:lstStyle/>
          <a:p>
            <a:r>
              <a:rPr lang="en-US" b="1" dirty="0" smtClean="0">
                <a:latin typeface="Times New Roman" charset="0"/>
              </a:rPr>
              <a:t>Advances </a:t>
            </a:r>
            <a:r>
              <a:rPr lang="en-US" b="1" dirty="0">
                <a:latin typeface="Times New Roman" charset="0"/>
              </a:rPr>
              <a:t>in Automation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29718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slow" advTm="122019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228600" y="1981200"/>
            <a:ext cx="8686800" cy="838200"/>
          </a:xfrm>
        </p:spPr>
        <p:txBody>
          <a:bodyPr/>
          <a:lstStyle/>
          <a:p>
            <a:r>
              <a:rPr lang="en-US" sz="6000" dirty="0">
                <a:latin typeface="Times New Roman" charset="0"/>
              </a:rPr>
              <a:t>PROFIT.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33400" y="3886200"/>
            <a:ext cx="7772400" cy="4800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It’s not a bad thing…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46"/>
    </mc:Choice>
    <mc:Fallback xmlns="">
      <p:transition xmlns:p14="http://schemas.microsoft.com/office/powerpoint/2010/main" spd="slow" advTm="616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Defining what automation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800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“</a:t>
            </a:r>
            <a:r>
              <a:rPr lang="en-US" altLang="ja-JP" b="1" dirty="0">
                <a:latin typeface="Times New Roman" charset="0"/>
              </a:rPr>
              <a:t>Automation</a:t>
            </a:r>
            <a:r>
              <a:rPr lang="en-US" altLang="ja-JP" dirty="0">
                <a:latin typeface="Times New Roman" charset="0"/>
              </a:rPr>
              <a:t> is the use of machines, control systems and information technologies to optimize productivity in the production of goods and delivery services…</a:t>
            </a:r>
            <a:endParaRPr lang="en-US" dirty="0"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0"/>
    </mc:Choice>
    <mc:Fallback xmlns="">
      <p:transition xmlns:p14="http://schemas.microsoft.com/office/powerpoint/2010/main" spd="slow" advTm="1723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charset="0"/>
              </a:rPr>
              <a:t>Why implement automation</a:t>
            </a:r>
            <a:endParaRPr lang="en-US" dirty="0">
              <a:latin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Times New Roman" charset="0"/>
              </a:rPr>
              <a:t>“</a:t>
            </a:r>
            <a:r>
              <a:rPr lang="en-US" altLang="ja-JP" dirty="0">
                <a:latin typeface="Times New Roman" charset="0"/>
              </a:rPr>
              <a:t>…the correct incentive for applying automation is to increase productivity, and/or quality beyond that possible with current human labor levels so as to realize economies of scale, and/or realize predictable quality levels…</a:t>
            </a:r>
            <a:endParaRPr lang="en-US" dirty="0"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69"/>
    </mc:Choice>
    <mc:Fallback xmlns="">
      <p:transition xmlns:p14="http://schemas.microsoft.com/office/powerpoint/2010/main" spd="slow" advTm="2126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What usually happens-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…The incorrect application of automation, </a:t>
            </a:r>
            <a:r>
              <a:rPr lang="en-US" u="sng" dirty="0">
                <a:latin typeface="Times New Roman" charset="0"/>
              </a:rPr>
              <a:t>which occurs most often</a:t>
            </a:r>
            <a:r>
              <a:rPr lang="en-US" dirty="0">
                <a:latin typeface="Times New Roman" charset="0"/>
              </a:rPr>
              <a:t>, is an effort to eliminate or replace human labor”</a:t>
            </a:r>
          </a:p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-Wikipedia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26"/>
    </mc:Choice>
    <mc:Fallback xmlns="">
      <p:transition xmlns:p14="http://schemas.microsoft.com/office/powerpoint/2010/main" spd="slow" advTm="3742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Benefits of automation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7772400" cy="4800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Mitigate Risk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Capture uptime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Repeatability</a:t>
            </a:r>
          </a:p>
          <a:p>
            <a:pPr marL="0" indent="0"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Sustainability</a:t>
            </a:r>
          </a:p>
          <a:p>
            <a:pPr marL="0" indent="0"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33" y="2133600"/>
            <a:ext cx="5410200" cy="40576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57"/>
    </mc:Choice>
    <mc:Fallback xmlns="">
      <p:transition xmlns:p14="http://schemas.microsoft.com/office/powerpoint/2010/main" spd="slow" advTm="2685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7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7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Mitigate Risk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89" b="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76"/>
    </mc:Choice>
    <mc:Fallback xmlns="">
      <p:transition xmlns:p14="http://schemas.microsoft.com/office/powerpoint/2010/main" spd="slow" advTm="4697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7772400" cy="4800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Typically, in plant sanitation, what can go wrong at some point will go wrong.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52600"/>
            <a:ext cx="7852611" cy="4662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30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50"/>
    </mc:Choice>
    <mc:Fallback xmlns="">
      <p:transition xmlns:p14="http://schemas.microsoft.com/office/powerpoint/2010/main" spd="slow" advTm="904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Pre - Rinse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89" b="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6"/>
    </mc:Choice>
    <mc:Fallback xmlns="">
      <p:transition xmlns:p14="http://schemas.microsoft.com/office/powerpoint/2010/main" spd="slow" advTm="53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Foam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89" b="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1"/>
    </mc:Choice>
    <mc:Fallback xmlns="">
      <p:transition xmlns:p14="http://schemas.microsoft.com/office/powerpoint/2010/main" spd="slow" advTm="50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Final rinse and inspection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89" b="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94"/>
    </mc:Choice>
    <mc:Fallback xmlns="">
      <p:transition xmlns:p14="http://schemas.microsoft.com/office/powerpoint/2010/main" spd="slow" advTm="3909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Capturing additional uptime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772400" cy="48006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dirty="0" smtClean="0">
                <a:latin typeface="Times New Roman" charset="0"/>
              </a:rPr>
              <a:t>Example: </a:t>
            </a:r>
          </a:p>
          <a:p>
            <a:pPr marL="0" indent="0" algn="ctr">
              <a:buNone/>
              <a:defRPr/>
            </a:pPr>
            <a:r>
              <a:rPr lang="en-US" dirty="0" smtClean="0">
                <a:latin typeface="Times New Roman" charset="0"/>
              </a:rPr>
              <a:t>Filler in salad dressing plant</a:t>
            </a:r>
          </a:p>
          <a:p>
            <a:pPr marL="0" indent="0">
              <a:buNone/>
              <a:defRPr/>
            </a:pPr>
            <a:endParaRPr lang="en-US" dirty="0">
              <a:latin typeface="Times New Roman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latin typeface="Times New Roman" charset="0"/>
              </a:rPr>
              <a:t>Reduction in product change over from 15 minutes to less than one minute</a:t>
            </a:r>
          </a:p>
          <a:p>
            <a:pPr>
              <a:defRPr/>
            </a:pPr>
            <a:endParaRPr lang="en-US" dirty="0" smtClean="0">
              <a:latin typeface="Times New Roman" charset="0"/>
            </a:endParaRPr>
          </a:p>
          <a:p>
            <a:pPr marL="0" indent="0">
              <a:buNone/>
              <a:defRPr/>
            </a:pPr>
            <a:r>
              <a:rPr lang="en-US" dirty="0" smtClean="0">
                <a:latin typeface="Times New Roman" charset="0"/>
              </a:rPr>
              <a:t>Complete sanitation tear down from once every 5 days to once every 9 days.</a:t>
            </a:r>
          </a:p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25"/>
    </mc:Choice>
    <mc:Fallback xmlns="">
      <p:transition xmlns:p14="http://schemas.microsoft.com/office/powerpoint/2010/main" spd="slow" advTm="2322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minute product change…</a:t>
            </a:r>
            <a:endParaRPr lang="en-US" dirty="0"/>
          </a:p>
        </p:txBody>
      </p:sp>
      <p:pic>
        <p:nvPicPr>
          <p:cNvPr id="5" name=" Filler test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509713"/>
            <a:ext cx="7772400" cy="4371975"/>
          </a:xfrm>
        </p:spPr>
      </p:pic>
    </p:spTree>
    <p:extLst>
      <p:ext uri="{BB962C8B-B14F-4D97-AF65-F5344CB8AC3E}">
        <p14:creationId xmlns:p14="http://schemas.microsoft.com/office/powerpoint/2010/main" val="70987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11"/>
    </mc:Choice>
    <mc:Fallback xmlns="">
      <p:transition xmlns:p14="http://schemas.microsoft.com/office/powerpoint/2010/main" spd="slow" advTm="732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458" objId="5"/>
        <p14:triggerEvt type="onClick" time="4458" objId="5"/>
        <p14:pauseEvt time="6405" objId="5"/>
        <p14:triggerEvt type="onClick" time="6405" objId="5"/>
        <p14:resumeEvt time="10231" objId="5"/>
        <p14:triggerEvt type="onClick" time="10231" objId="5"/>
        <p14:stopEvt time="68324" objId="5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Capturing additional uptime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772400" cy="48006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dirty="0" smtClean="0">
                <a:latin typeface="Times New Roman" charset="0"/>
              </a:rPr>
              <a:t>Manual Cleaning in Brewery</a:t>
            </a:r>
          </a:p>
          <a:p>
            <a:pPr marL="0" indent="0">
              <a:buNone/>
              <a:defRPr/>
            </a:pPr>
            <a:endParaRPr lang="en-US" dirty="0">
              <a:latin typeface="Times New Roman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921000"/>
            <a:ext cx="2567031" cy="3937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267200"/>
            <a:ext cx="2837728" cy="2582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416" y="4495800"/>
            <a:ext cx="3192117" cy="2387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87"/>
    </mc:Choice>
    <mc:Fallback xmlns="">
      <p:transition xmlns:p14="http://schemas.microsoft.com/office/powerpoint/2010/main" spd="slow" advTm="2918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additional uptime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4800600"/>
          </a:xfrm>
        </p:spPr>
        <p:txBody>
          <a:bodyPr/>
          <a:lstStyle/>
          <a:p>
            <a:r>
              <a:rPr lang="en-US" sz="2800" dirty="0" smtClean="0"/>
              <a:t>Daily clean was 2.5 to 3 hours per day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Weekly clean 6 hours</a:t>
            </a:r>
          </a:p>
          <a:p>
            <a:endParaRPr lang="en-US" sz="2800" dirty="0" smtClean="0"/>
          </a:p>
          <a:p>
            <a:r>
              <a:rPr lang="en-US" sz="2800" dirty="0" smtClean="0"/>
              <a:t>Production demands made it increasingly difficult to provide sufficient clean time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4632623"/>
            <a:ext cx="2514600" cy="22338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589501"/>
            <a:ext cx="2590800" cy="22684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7" y="4533900"/>
            <a:ext cx="2628900" cy="2324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273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96"/>
    </mc:Choice>
    <mc:Fallback xmlns="">
      <p:transition xmlns:p14="http://schemas.microsoft.com/office/powerpoint/2010/main" spd="slow" advTm="1359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Capturing additional uptime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48006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b="1" i="1" dirty="0" smtClean="0">
                <a:latin typeface="Times New Roman" charset="0"/>
              </a:rPr>
              <a:t>The full 6 hour cleaning process now completed in exactly </a:t>
            </a:r>
            <a:r>
              <a:rPr lang="en-US" b="1" i="1" u="sng" dirty="0" smtClean="0">
                <a:latin typeface="Times New Roman" charset="0"/>
              </a:rPr>
              <a:t>35 minutes</a:t>
            </a:r>
            <a:endParaRPr lang="en-US" b="1" i="1" u="sng" dirty="0">
              <a:latin typeface="Times New Roman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b="8122"/>
          <a:stretch>
            <a:fillRect/>
          </a:stretch>
        </p:blipFill>
        <p:spPr bwMode="auto">
          <a:xfrm>
            <a:off x="1219200" y="2891367"/>
            <a:ext cx="6477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2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9"/>
    </mc:Choice>
    <mc:Fallback xmlns="">
      <p:transition xmlns:p14="http://schemas.microsoft.com/office/powerpoint/2010/main" spd="slow" advTm="800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ller 6-12-1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509713"/>
            <a:ext cx="7772400" cy="43719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355"/>
    </mc:Choice>
    <mc:Fallback xmlns="">
      <p:transition xmlns:p14="http://schemas.microsoft.com/office/powerpoint/2010/main" spd="slow" advTm="1783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50" objId="3"/>
        <p14:triggerEvt type="onClick" time="1750" objId="3"/>
        <p14:pauseEvt time="33883" objId="3"/>
        <p14:seekEvt time="33883" objId="3" seek="31817"/>
        <p14:resumeEvt time="33883" objId="3"/>
        <p14:pauseEvt time="36638" objId="3"/>
        <p14:seekEvt time="36638" objId="3" seek="32075"/>
        <p14:resumeEvt time="36638" objId="3"/>
        <p14:pauseEvt time="38013" objId="3"/>
        <p14:seekEvt time="38013" objId="3" seek="32077"/>
        <p14:resumeEvt time="38013" objId="3"/>
        <p14:stopEvt time="175489" objId="3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CS 008-Pic 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65346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228600" y="1731963"/>
            <a:ext cx="2084388" cy="4565649"/>
            <a:chOff x="0" y="611"/>
            <a:chExt cx="1313" cy="2876"/>
          </a:xfrm>
        </p:grpSpPr>
        <p:grpSp>
          <p:nvGrpSpPr>
            <p:cNvPr id="45060" name="Group 13"/>
            <p:cNvGrpSpPr>
              <a:grpSpLocks/>
            </p:cNvGrpSpPr>
            <p:nvPr/>
          </p:nvGrpSpPr>
          <p:grpSpPr bwMode="auto">
            <a:xfrm>
              <a:off x="1008" y="1104"/>
              <a:ext cx="305" cy="943"/>
              <a:chOff x="1008" y="1104"/>
              <a:chExt cx="305" cy="943"/>
            </a:xfrm>
          </p:grpSpPr>
          <p:sp>
            <p:nvSpPr>
              <p:cNvPr id="45067" name="Text Box 7"/>
              <p:cNvSpPr txBox="1">
                <a:spLocks noChangeArrowheads="1"/>
              </p:cNvSpPr>
              <p:nvPr/>
            </p:nvSpPr>
            <p:spPr bwMode="auto">
              <a:xfrm>
                <a:off x="1008" y="1104"/>
                <a:ext cx="30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dirty="0">
                    <a:latin typeface="Max-Light" charset="0"/>
                    <a:cs typeface="Arial" charset="0"/>
                  </a:rPr>
                  <a:t>PLC </a:t>
                </a:r>
              </a:p>
            </p:txBody>
          </p:sp>
          <p:sp>
            <p:nvSpPr>
              <p:cNvPr id="45068" name="Line 8"/>
              <p:cNvSpPr>
                <a:spLocks noChangeShapeType="1"/>
              </p:cNvSpPr>
              <p:nvPr/>
            </p:nvSpPr>
            <p:spPr bwMode="auto">
              <a:xfrm flipH="1">
                <a:off x="1134" y="1296"/>
                <a:ext cx="18" cy="7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5061" name="Group 12"/>
            <p:cNvGrpSpPr>
              <a:grpSpLocks/>
            </p:cNvGrpSpPr>
            <p:nvPr/>
          </p:nvGrpSpPr>
          <p:grpSpPr bwMode="auto">
            <a:xfrm>
              <a:off x="432" y="611"/>
              <a:ext cx="293" cy="913"/>
              <a:chOff x="432" y="611"/>
              <a:chExt cx="293" cy="913"/>
            </a:xfrm>
          </p:grpSpPr>
          <p:sp>
            <p:nvSpPr>
              <p:cNvPr id="45065" name="Text Box 5"/>
              <p:cNvSpPr txBox="1">
                <a:spLocks noChangeArrowheads="1"/>
              </p:cNvSpPr>
              <p:nvPr/>
            </p:nvSpPr>
            <p:spPr bwMode="auto">
              <a:xfrm rot="-2901987">
                <a:off x="71" y="972"/>
                <a:ext cx="91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 dirty="0">
                    <a:latin typeface="Max-Light" charset="0"/>
                    <a:cs typeface="Arial" charset="0"/>
                  </a:rPr>
                  <a:t>Segment valves</a:t>
                </a:r>
              </a:p>
            </p:txBody>
          </p:sp>
          <p:sp>
            <p:nvSpPr>
              <p:cNvPr id="45066" name="Line 9"/>
              <p:cNvSpPr>
                <a:spLocks noChangeShapeType="1"/>
              </p:cNvSpPr>
              <p:nvPr/>
            </p:nvSpPr>
            <p:spPr bwMode="auto">
              <a:xfrm>
                <a:off x="612" y="1139"/>
                <a:ext cx="113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45062" name="Group 11"/>
            <p:cNvGrpSpPr>
              <a:grpSpLocks/>
            </p:cNvGrpSpPr>
            <p:nvPr/>
          </p:nvGrpSpPr>
          <p:grpSpPr bwMode="auto">
            <a:xfrm>
              <a:off x="0" y="2795"/>
              <a:ext cx="900" cy="692"/>
              <a:chOff x="0" y="2795"/>
              <a:chExt cx="900" cy="692"/>
            </a:xfrm>
          </p:grpSpPr>
          <p:sp>
            <p:nvSpPr>
              <p:cNvPr id="45063" name="Text Box 6"/>
              <p:cNvSpPr txBox="1">
                <a:spLocks noChangeArrowheads="1"/>
              </p:cNvSpPr>
              <p:nvPr/>
            </p:nvSpPr>
            <p:spPr bwMode="auto">
              <a:xfrm>
                <a:off x="0" y="3022"/>
                <a:ext cx="900" cy="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 dirty="0" smtClean="0">
                    <a:latin typeface="Max-Light" charset="0"/>
                    <a:cs typeface="Arial" charset="0"/>
                  </a:rPr>
                  <a:t>Automatic </a:t>
                </a:r>
                <a:endParaRPr lang="en-US" sz="1400" dirty="0">
                  <a:latin typeface="Max-Light" charset="0"/>
                  <a:cs typeface="Arial" charset="0"/>
                </a:endParaRPr>
              </a:p>
              <a:p>
                <a:pPr eaLnBrk="1" hangingPunct="1"/>
                <a:r>
                  <a:rPr lang="en-US" sz="1400" dirty="0">
                    <a:latin typeface="Max-Light" charset="0"/>
                    <a:cs typeface="Arial" charset="0"/>
                  </a:rPr>
                  <a:t>Main station </a:t>
                </a:r>
              </a:p>
              <a:p>
                <a:pPr eaLnBrk="1" hangingPunct="1"/>
                <a:r>
                  <a:rPr lang="en-US" sz="1400" dirty="0">
                    <a:latin typeface="Max-Light" charset="0"/>
                    <a:cs typeface="Arial" charset="0"/>
                  </a:rPr>
                  <a:t>with VFD motor</a:t>
                </a:r>
              </a:p>
            </p:txBody>
          </p:sp>
          <p:sp>
            <p:nvSpPr>
              <p:cNvPr id="45064" name="Line 10"/>
              <p:cNvSpPr>
                <a:spLocks noChangeShapeType="1"/>
              </p:cNvSpPr>
              <p:nvPr/>
            </p:nvSpPr>
            <p:spPr bwMode="auto">
              <a:xfrm flipV="1">
                <a:off x="476" y="2795"/>
                <a:ext cx="91" cy="2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9"/>
    </mc:Choice>
    <mc:Fallback xmlns="">
      <p:transition xmlns:p14="http://schemas.microsoft.com/office/powerpoint/2010/main" spd="slow" advTm="28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" y="3386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7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30"/>
    </mc:Choice>
    <mc:Fallback xmlns="">
      <p:transition xmlns:p14="http://schemas.microsoft.com/office/powerpoint/2010/main" spd="slow" advTm="4083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 b="6371"/>
          <a:stretch>
            <a:fillRect/>
          </a:stretch>
        </p:blipFill>
        <p:spPr>
          <a:xfrm>
            <a:off x="685800" y="1828800"/>
            <a:ext cx="7772400" cy="4800600"/>
          </a:xfrm>
        </p:spPr>
      </p:pic>
      <p:sp>
        <p:nvSpPr>
          <p:cNvPr id="2" name="TextBox 1"/>
          <p:cNvSpPr txBox="1"/>
          <p:nvPr/>
        </p:nvSpPr>
        <p:spPr>
          <a:xfrm>
            <a:off x="1066800" y="2286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Upper photos:  Lower side </a:t>
            </a:r>
            <a:r>
              <a:rPr lang="en-US" smtClean="0"/>
              <a:t>of mounting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Lower photos:  Filling turret container platform carriers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1371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13716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36"/>
    </mc:Choice>
    <mc:Fallback xmlns="">
      <p:transition xmlns:p14="http://schemas.microsoft.com/office/powerpoint/2010/main" spd="slow" advTm="2303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7" b="6647"/>
          <a:stretch>
            <a:fillRect/>
          </a:stretch>
        </p:blipFill>
        <p:spPr>
          <a:xfrm>
            <a:off x="685800" y="1676400"/>
            <a:ext cx="7772400" cy="4800600"/>
          </a:xfrm>
        </p:spPr>
      </p:pic>
      <p:sp>
        <p:nvSpPr>
          <p:cNvPr id="2" name="TextBox 1"/>
          <p:cNvSpPr txBox="1"/>
          <p:nvPr/>
        </p:nvSpPr>
        <p:spPr>
          <a:xfrm>
            <a:off x="2057400" y="1524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Upper photos: Container platform carrier</a:t>
            </a:r>
          </a:p>
          <a:p>
            <a:r>
              <a:rPr lang="en-US" dirty="0" smtClean="0"/>
              <a:t>Lower photos: Underside of filling turret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219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1219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3"/>
    </mc:Choice>
    <mc:Fallback xmlns="">
      <p:transition xmlns:p14="http://schemas.microsoft.com/office/powerpoint/2010/main" spd="slow" advTm="43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1038" r="21038"/>
          <a:stretch>
            <a:fillRect/>
          </a:stretch>
        </p:blipFill>
        <p:spPr/>
      </p:pic>
      <p:sp>
        <p:nvSpPr>
          <p:cNvPr id="2" name="TextBox 1"/>
          <p:cNvSpPr txBox="1"/>
          <p:nvPr/>
        </p:nvSpPr>
        <p:spPr>
          <a:xfrm>
            <a:off x="2362200" y="3810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Filling nozzles – before and after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4"/>
    </mc:Choice>
    <mc:Fallback xmlns="">
      <p:transition xmlns:p14="http://schemas.microsoft.com/office/powerpoint/2010/main" spd="slow" advTm="349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2"/>
          <p:cNvSpPr>
            <a:spLocks noGrp="1"/>
          </p:cNvSpPr>
          <p:nvPr>
            <p:ph idx="1"/>
          </p:nvPr>
        </p:nvSpPr>
        <p:spPr>
          <a:xfrm>
            <a:off x="2895600" y="1828800"/>
            <a:ext cx="6477000" cy="3733800"/>
          </a:xfrm>
        </p:spPr>
        <p:txBody>
          <a:bodyPr/>
          <a:lstStyle/>
          <a:p>
            <a:r>
              <a:rPr lang="en-US" sz="2800" dirty="0">
                <a:latin typeface="Times New Roman" charset="0"/>
              </a:rPr>
              <a:t>Proper water pressure creates fewer aerosols &amp; reduce overspray</a:t>
            </a:r>
          </a:p>
          <a:p>
            <a:endParaRPr lang="en-US" sz="2800" dirty="0">
              <a:latin typeface="Times New Roman" charset="0"/>
            </a:endParaRPr>
          </a:p>
          <a:p>
            <a:r>
              <a:rPr lang="en-US" sz="2800" dirty="0">
                <a:latin typeface="Times New Roman" charset="0"/>
              </a:rPr>
              <a:t>E-Motor Technology</a:t>
            </a:r>
          </a:p>
          <a:p>
            <a:pPr marL="457200" lvl="1" indent="0">
              <a:buFontTx/>
              <a:buNone/>
            </a:pPr>
            <a:r>
              <a:rPr lang="en-US" dirty="0">
                <a:latin typeface="Times New Roman" charset="0"/>
              </a:rPr>
              <a:t> </a:t>
            </a:r>
          </a:p>
          <a:p>
            <a:r>
              <a:rPr lang="en-US" sz="2800" dirty="0">
                <a:latin typeface="Times New Roman" charset="0"/>
                <a:cs typeface="Times New Roman" charset="0"/>
              </a:rPr>
              <a:t>Reduction in redundant, low level jobs. </a:t>
            </a: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Repeatability</a:t>
            </a:r>
          </a:p>
        </p:txBody>
      </p:sp>
      <p:pic>
        <p:nvPicPr>
          <p:cNvPr id="29699" name="Picture 7" descr="Auto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905000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19"/>
    </mc:Choice>
    <mc:Fallback xmlns="">
      <p:transition xmlns:p14="http://schemas.microsoft.com/office/powerpoint/2010/main" spd="slow" advTm="240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 txBox="1">
            <a:spLocks noChangeArrowheads="1"/>
          </p:cNvSpPr>
          <p:nvPr/>
        </p:nvSpPr>
        <p:spPr bwMode="auto">
          <a:xfrm>
            <a:off x="152400" y="228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da-DK" sz="3600" b="1" dirty="0" smtClean="0"/>
              <a:t>Aerosols</a:t>
            </a:r>
            <a:endParaRPr lang="en-GB" sz="3600" b="1" dirty="0"/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0" y="1503363"/>
          <a:ext cx="5703888" cy="347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6" name="Bitmapbillede" r:id="rId3" imgW="8764223" imgH="5342857" progId="Paint.Picture">
                  <p:embed/>
                </p:oleObj>
              </mc:Choice>
              <mc:Fallback>
                <p:oleObj name="Bitmapbillede" r:id="rId3" imgW="8764223" imgH="5342857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03363"/>
                        <a:ext cx="5703888" cy="347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4406900" y="1557338"/>
            <a:ext cx="11493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High pressure 1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397375" y="1976438"/>
            <a:ext cx="1163638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High pressure 1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4411663" y="2389188"/>
            <a:ext cx="11493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High pressure </a:t>
            </a:r>
            <a:r>
              <a:rPr lang="da-DK" sz="1200" dirty="0"/>
              <a:t>2</a:t>
            </a:r>
            <a:endParaRPr lang="en-GB" sz="1200" dirty="0"/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4384675" y="2781300"/>
            <a:ext cx="11493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High pressure </a:t>
            </a:r>
            <a:r>
              <a:rPr lang="da-DK" sz="1200" dirty="0"/>
              <a:t>2</a:t>
            </a:r>
            <a:endParaRPr lang="en-GB" sz="1200" dirty="0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4397375" y="3184525"/>
            <a:ext cx="11493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da-DK" sz="1200" dirty="0"/>
              <a:t>Low</a:t>
            </a:r>
            <a:r>
              <a:rPr lang="en-GB" sz="1200" dirty="0"/>
              <a:t> pressure</a:t>
            </a: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4395788" y="3629025"/>
            <a:ext cx="11493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da-DK" sz="1200" dirty="0"/>
              <a:t>Low</a:t>
            </a:r>
            <a:r>
              <a:rPr lang="en-GB" sz="1200" dirty="0"/>
              <a:t> pressure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624263" y="4687888"/>
            <a:ext cx="1706562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/>
              <a:t>Time in minutes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0" y="1479550"/>
            <a:ext cx="2006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400" dirty="0"/>
              <a:t>Number of 1000 particles</a:t>
            </a:r>
          </a:p>
        </p:txBody>
      </p:sp>
      <p:sp>
        <p:nvSpPr>
          <p:cNvPr id="30731" name="Rectangle 12"/>
          <p:cNvSpPr txBox="1">
            <a:spLocks noChangeArrowheads="1"/>
          </p:cNvSpPr>
          <p:nvPr/>
        </p:nvSpPr>
        <p:spPr bwMode="auto">
          <a:xfrm>
            <a:off x="0" y="5030788"/>
            <a:ext cx="91440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GB" sz="3200" dirty="0"/>
              <a:t>High water pressure created much more aerosols, which can transport bacteria and spores.</a:t>
            </a:r>
            <a:r>
              <a:rPr lang="da-DK" sz="3200" dirty="0"/>
              <a:t>  </a:t>
            </a:r>
            <a:endParaRPr lang="en-GB" sz="3200" dirty="0"/>
          </a:p>
        </p:txBody>
      </p:sp>
      <p:graphicFrame>
        <p:nvGraphicFramePr>
          <p:cNvPr id="30732" name="Object 13"/>
          <p:cNvGraphicFramePr>
            <a:graphicFrameLocks noChangeAspect="1"/>
          </p:cNvGraphicFramePr>
          <p:nvPr/>
        </p:nvGraphicFramePr>
        <p:xfrm>
          <a:off x="5686425" y="1447800"/>
          <a:ext cx="3457575" cy="346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7" name="Bitmapbillede" r:id="rId5" imgW="6819048" imgH="4847619" progId="Paint.Picture">
                  <p:embed/>
                </p:oleObj>
              </mc:Choice>
              <mc:Fallback>
                <p:oleObj name="Bitmapbillede" r:id="rId5" imgW="6819048" imgH="4847619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6425" y="1447800"/>
                        <a:ext cx="3457575" cy="346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97"/>
    </mc:Choice>
    <mc:Fallback xmlns="">
      <p:transition xmlns:p14="http://schemas.microsoft.com/office/powerpoint/2010/main" spd="slow" advTm="262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838200"/>
          </a:xfrm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Boosted pressure -  not high pressure</a:t>
            </a:r>
            <a:endParaRPr lang="en-US" dirty="0">
              <a:latin typeface="Times New Roman" charset="0"/>
            </a:endParaRPr>
          </a:p>
        </p:txBody>
      </p:sp>
      <p:pic>
        <p:nvPicPr>
          <p:cNvPr id="3" name="pacific EAST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509713"/>
            <a:ext cx="7772400" cy="43719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588"/>
    </mc:Choice>
    <mc:Fallback xmlns="">
      <p:transition xmlns:p14="http://schemas.microsoft.com/office/powerpoint/2010/main" spd="slow" advTm="16058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433" objId="3"/>
        <p14:triggerEvt type="onClick" time="1433" objId="3"/>
        <p14:stopEvt time="155944" objId="3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8382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E-Motor Technology</a:t>
            </a:r>
            <a:br>
              <a:rPr lang="en-US" dirty="0">
                <a:latin typeface="Times New Roman" charset="0"/>
              </a:rPr>
            </a:br>
            <a:endParaRPr lang="en-US" dirty="0">
              <a:latin typeface="Times New Roman" charset="0"/>
            </a:endParaRPr>
          </a:p>
        </p:txBody>
      </p:sp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33863"/>
            <a:ext cx="3086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352550"/>
            <a:ext cx="1293813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" y="2057400"/>
            <a:ext cx="5715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00100" lvl="1" indent="-342900">
              <a:buFontTx/>
              <a:buChar char="-"/>
              <a:defRPr/>
            </a:pPr>
            <a:r>
              <a:rPr lang="en-US" sz="3200" dirty="0"/>
              <a:t>Right pressure when and where you need it</a:t>
            </a:r>
          </a:p>
          <a:p>
            <a:pPr marL="800100" lvl="1" indent="-342900">
              <a:buFontTx/>
              <a:buChar char="-"/>
              <a:defRPr/>
            </a:pPr>
            <a:endParaRPr lang="en-US" sz="3200" dirty="0"/>
          </a:p>
          <a:p>
            <a:pPr marL="800100" lvl="1" indent="-342900">
              <a:buFontTx/>
              <a:buChar char="-"/>
              <a:defRPr/>
            </a:pPr>
            <a:r>
              <a:rPr lang="en-US" sz="3200" dirty="0"/>
              <a:t>Consistent concentration of chemical</a:t>
            </a:r>
          </a:p>
          <a:p>
            <a:pPr marL="800100" lvl="1" indent="-342900">
              <a:buFontTx/>
              <a:buChar char="-"/>
              <a:defRPr/>
            </a:pPr>
            <a:endParaRPr lang="en-US" sz="3200" dirty="0"/>
          </a:p>
          <a:p>
            <a:pPr lvl="1"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81"/>
    </mc:Choice>
    <mc:Fallback xmlns="">
      <p:transition xmlns:p14="http://schemas.microsoft.com/office/powerpoint/2010/main" spd="slow" advTm="5218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Repetition…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800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Repetitive tasks are difficult, even in a perfect environment.</a:t>
            </a:r>
          </a:p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Times New Roman" charset="0"/>
              </a:rPr>
              <a:t>Plant environment is rarely an “ideal” environment.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35"/>
    </mc:Choice>
    <mc:Fallback xmlns="">
      <p:transition xmlns:p14="http://schemas.microsoft.com/office/powerpoint/2010/main" spd="slow" advTm="1293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orway Conveyor Manual vs. Automatic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509713"/>
            <a:ext cx="7772400" cy="43719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067"/>
    </mc:Choice>
    <mc:Fallback xmlns="">
      <p:transition xmlns:p14="http://schemas.microsoft.com/office/powerpoint/2010/main" spd="slow" advTm="12606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42" objId="5"/>
        <p14:triggerEvt type="onClick" time="1742" objId="5"/>
        <p14:stopEvt time="123993" objId="5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RTE Plant belt cleaning project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905000"/>
            <a:ext cx="9169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22"/>
    </mc:Choice>
    <mc:Fallback xmlns="">
      <p:transition xmlns:p14="http://schemas.microsoft.com/office/powerpoint/2010/main" spd="slow" advTm="6362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Even nozzle design makes a difference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 t="89" b="8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57"/>
    </mc:Choice>
    <mc:Fallback xmlns="">
      <p:transition xmlns:p14="http://schemas.microsoft.com/office/powerpoint/2010/main" spd="slow" advTm="1675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Collaborative approach</a:t>
            </a:r>
          </a:p>
        </p:txBody>
      </p:sp>
      <p:graphicFrame>
        <p:nvGraphicFramePr>
          <p:cNvPr id="37890" name="Object 3"/>
          <p:cNvGraphicFramePr>
            <a:graphicFrameLocks noChangeAspect="1"/>
          </p:cNvGraphicFramePr>
          <p:nvPr/>
        </p:nvGraphicFramePr>
        <p:xfrm>
          <a:off x="2667000" y="1676400"/>
          <a:ext cx="1143000" cy="485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3" name="Bitmapbillede" r:id="rId3" imgW="990738" imgH="4210638" progId="Paint.Picture">
                  <p:embed/>
                </p:oleObj>
              </mc:Choice>
              <mc:Fallback>
                <p:oleObj name="Bitmapbillede" r:id="rId3" imgW="990738" imgH="421063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6400"/>
                        <a:ext cx="1143000" cy="485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7162800" y="1371600"/>
          <a:ext cx="1676400" cy="533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4" name="Bitmapbillede" r:id="rId5" imgW="1362265" imgH="4323810" progId="Paint.Picture">
                  <p:embed/>
                </p:oleObj>
              </mc:Choice>
              <mc:Fallback>
                <p:oleObj name="Bitmapbillede" r:id="rId5" imgW="1362265" imgH="43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371600"/>
                        <a:ext cx="1676400" cy="533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Content Placeholder 10"/>
          <p:cNvGraphicFramePr>
            <a:graphicFrameLocks noGrp="1" noChangeAspect="1"/>
          </p:cNvGraphicFramePr>
          <p:nvPr>
            <p:ph idx="1"/>
          </p:nvPr>
        </p:nvGraphicFramePr>
        <p:xfrm>
          <a:off x="228600" y="1138238"/>
          <a:ext cx="1524000" cy="570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5" name="Bitmapbillede" r:id="rId7" imgW="1142857" imgH="4277322" progId="Paint.Picture">
                  <p:embed/>
                </p:oleObj>
              </mc:Choice>
              <mc:Fallback>
                <p:oleObj name="Bitmapbillede" r:id="rId7" imgW="1142857" imgH="4277322" progId="Paint.Picture">
                  <p:embed/>
                  <p:pic>
                    <p:nvPicPr>
                      <p:cNvPr id="0" name="Content Placeholder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38238"/>
                        <a:ext cx="1524000" cy="570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6"/>
          <p:cNvGraphicFramePr>
            <a:graphicFrameLocks noChangeAspect="1"/>
          </p:cNvGraphicFramePr>
          <p:nvPr/>
        </p:nvGraphicFramePr>
        <p:xfrm>
          <a:off x="3962400" y="2057400"/>
          <a:ext cx="3556000" cy="284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6" name="Bitmapbillede" r:id="rId9" imgW="2580952" imgH="2066667" progId="Paint.Picture">
                  <p:embed/>
                </p:oleObj>
              </mc:Choice>
              <mc:Fallback>
                <p:oleObj name="Bitmapbillede" r:id="rId9" imgW="2580952" imgH="2066667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57400"/>
                        <a:ext cx="3556000" cy="284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54"/>
    </mc:Choice>
    <mc:Fallback xmlns="">
      <p:transition xmlns:p14="http://schemas.microsoft.com/office/powerpoint/2010/main" spd="slow" advTm="2545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Sustainability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772400" cy="48006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Electricity</a:t>
            </a:r>
          </a:p>
          <a:p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Chemical use</a:t>
            </a:r>
          </a:p>
          <a:p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Water</a:t>
            </a: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1"/>
    </mc:Choice>
    <mc:Fallback xmlns="">
      <p:transition xmlns:p14="http://schemas.microsoft.com/office/powerpoint/2010/main" spd="slow" advTm="118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charset="0"/>
              </a:rPr>
              <a:t>Sustainability through electrical savings</a:t>
            </a:r>
            <a:endParaRPr lang="en-US" dirty="0">
              <a:latin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8006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Multi stage pumps allow for full alternation</a:t>
            </a:r>
          </a:p>
          <a:p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E-Motor allows for pump to ramp up and down as needed</a:t>
            </a:r>
          </a:p>
          <a:p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Flow switch indicating no flow sends pump into “hibernate” mode</a:t>
            </a:r>
          </a:p>
          <a:p>
            <a:endParaRPr lang="en-US" dirty="0">
              <a:latin typeface="Times New Roman" charset="0"/>
            </a:endParaRPr>
          </a:p>
          <a:p>
            <a:endParaRPr lang="en-US" dirty="0">
              <a:latin typeface="Times New Roman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083"/>
    </mc:Choice>
    <mc:Fallback xmlns="">
      <p:transition xmlns:p14="http://schemas.microsoft.com/office/powerpoint/2010/main" spd="slow" advTm="24408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838200"/>
          </a:xfrm>
        </p:spPr>
        <p:txBody>
          <a:bodyPr/>
          <a:lstStyle/>
          <a:p>
            <a:r>
              <a:rPr lang="en-US" sz="3200" dirty="0" smtClean="0">
                <a:latin typeface="Times New Roman" charset="0"/>
              </a:rPr>
              <a:t>Sustainability through reduced chemical use</a:t>
            </a:r>
            <a:endParaRPr lang="en-US" sz="3200" dirty="0">
              <a:latin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990600"/>
            <a:ext cx="7772400" cy="4800600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Chemical is dispensed</a:t>
            </a:r>
          </a:p>
          <a:p>
            <a:pPr lvl="1">
              <a:defRPr/>
            </a:pPr>
            <a:r>
              <a:rPr lang="en-US" dirty="0" smtClean="0"/>
              <a:t> where it is needed</a:t>
            </a:r>
          </a:p>
          <a:p>
            <a:pPr lvl="1">
              <a:defRPr/>
            </a:pPr>
            <a:r>
              <a:rPr lang="en-US" dirty="0" smtClean="0"/>
              <a:t> at the proper concentration</a:t>
            </a:r>
          </a:p>
          <a:p>
            <a:pPr lvl="1">
              <a:defRPr/>
            </a:pPr>
            <a:r>
              <a:rPr lang="en-US" dirty="0"/>
              <a:t> </a:t>
            </a:r>
            <a:r>
              <a:rPr lang="en-US" dirty="0" smtClean="0"/>
              <a:t>without over spray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3650"/>
            <a:ext cx="3581400" cy="28843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930" y="3962400"/>
            <a:ext cx="335407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charset="0"/>
              </a:rPr>
              <a:t>Sustainability by reducing water </a:t>
            </a:r>
            <a:r>
              <a:rPr lang="en-US" dirty="0">
                <a:latin typeface="Times New Roman" charset="0"/>
              </a:rPr>
              <a:t>consumption</a:t>
            </a:r>
          </a:p>
        </p:txBody>
      </p:sp>
      <p:pic>
        <p:nvPicPr>
          <p:cNvPr id="3" name="Autmation overload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1509713"/>
            <a:ext cx="7772400" cy="4371975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0" y="17463"/>
            <a:ext cx="8686800" cy="8382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Adding up the cost of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900 psi  each nozzle emits 3.6 GPM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290 psi each nozzle emits 2.1 GPM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 smtClean="0"/>
              <a:t>100 conveyors with an average of 10 nozzles each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1000 x 3.6 = 3,600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1000 x 2.1 = 2,100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Adding up the cost of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3,600 x 7 (minute rinse cycle) = 25,200 Gallons of water</a:t>
            </a:r>
          </a:p>
          <a:p>
            <a:pPr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r>
              <a:rPr lang="en-US" dirty="0" smtClean="0"/>
              <a:t>2100 x 7 (minute rinses cycle) = 14,700</a:t>
            </a:r>
          </a:p>
          <a:p>
            <a:pPr>
              <a:defRPr/>
            </a:pPr>
            <a:endParaRPr lang="en-US" dirty="0"/>
          </a:p>
          <a:p>
            <a:pPr marL="0" indent="0" algn="ctr">
              <a:buFontTx/>
              <a:buNone/>
              <a:defRPr/>
            </a:pPr>
            <a:r>
              <a:rPr lang="en-US" b="1" i="1" dirty="0" smtClean="0"/>
              <a:t>In seven minutes this plant lost 10,500 gallons of water.</a:t>
            </a:r>
          </a:p>
          <a:p>
            <a:pPr>
              <a:defRPr/>
            </a:pPr>
            <a:endParaRPr lang="en-US" b="1" i="1" dirty="0" smtClean="0"/>
          </a:p>
          <a:p>
            <a:pPr marL="0" indent="0" algn="ctr">
              <a:buFontTx/>
              <a:buNone/>
              <a:defRPr/>
            </a:pPr>
            <a:r>
              <a:rPr lang="en-US" b="1" i="1" dirty="0" smtClean="0"/>
              <a:t>250 days a year = 2,625,000 gallons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838200"/>
            <a:ext cx="77724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When considering automation: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Must know current metrics</a:t>
            </a:r>
          </a:p>
          <a:p>
            <a:pPr lvl="2"/>
            <a:r>
              <a:rPr lang="en-US" dirty="0" smtClean="0"/>
              <a:t>Risk factors</a:t>
            </a:r>
          </a:p>
          <a:p>
            <a:pPr lvl="2"/>
            <a:r>
              <a:rPr lang="en-US" dirty="0" smtClean="0"/>
              <a:t>Electrical specs/current costs</a:t>
            </a:r>
          </a:p>
          <a:p>
            <a:pPr lvl="2"/>
            <a:r>
              <a:rPr lang="en-US" dirty="0" smtClean="0"/>
              <a:t>Water- volume, heat and treat</a:t>
            </a:r>
          </a:p>
          <a:p>
            <a:pPr lvl="2"/>
            <a:r>
              <a:rPr lang="en-US" dirty="0" smtClean="0"/>
              <a:t>Sanitation issues- pinch points</a:t>
            </a:r>
          </a:p>
          <a:p>
            <a:pPr lvl="2"/>
            <a:r>
              <a:rPr lang="en-US" dirty="0" smtClean="0"/>
              <a:t>Labor costs</a:t>
            </a:r>
          </a:p>
          <a:p>
            <a:pPr lvl="2"/>
            <a:r>
              <a:rPr lang="en-US" dirty="0" smtClean="0"/>
              <a:t>Layout of the facility- audit everything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54864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Then, cast a wide net!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2209800" cy="438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6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charset="0"/>
              </a:rPr>
              <a:t>Adding up savings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153400" cy="4800600"/>
          </a:xfrm>
        </p:spPr>
        <p:txBody>
          <a:bodyPr/>
          <a:lstStyle/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 algn="ctr">
              <a:buFontTx/>
              <a:buNone/>
            </a:pPr>
            <a:r>
              <a:rPr lang="en-US" dirty="0">
                <a:latin typeface="Times New Roman" charset="0"/>
              </a:rPr>
              <a:t>Mitigate risk + Capture additional uptime + Repeatability + Sustainability =</a:t>
            </a:r>
          </a:p>
          <a:p>
            <a:pPr marL="0" indent="0">
              <a:buFontTx/>
              <a:buNone/>
            </a:pPr>
            <a:endParaRPr lang="en-US" dirty="0">
              <a:latin typeface="Times New Roman" charset="0"/>
            </a:endParaRPr>
          </a:p>
          <a:p>
            <a:pPr marL="0" indent="0" algn="ctr">
              <a:buFontTx/>
              <a:buNone/>
            </a:pPr>
            <a:r>
              <a:rPr lang="en-US" sz="4800" b="1" i="1" dirty="0">
                <a:latin typeface="Times New Roman" charset="0"/>
              </a:rPr>
              <a:t>Profit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" y="4176268"/>
            <a:ext cx="3564467" cy="2681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50894"/>
            <a:ext cx="3429000" cy="2707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5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4.7|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1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4.9|4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5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2.6|1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8.7|12.3"/>
</p:tagLst>
</file>

<file path=ppt/theme/theme1.xml><?xml version="1.0" encoding="utf-8"?>
<a:theme xmlns:a="http://schemas.openxmlformats.org/drawingml/2006/main" name="Default Design">
  <a:themeElements>
    <a:clrScheme name="Default Design 8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006699"/>
      </a:accent1>
      <a:accent2>
        <a:srgbClr val="669933"/>
      </a:accent2>
      <a:accent3>
        <a:srgbClr val="FFFFFF"/>
      </a:accent3>
      <a:accent4>
        <a:srgbClr val="000000"/>
      </a:accent4>
      <a:accent5>
        <a:srgbClr val="AAB8CA"/>
      </a:accent5>
      <a:accent6>
        <a:srgbClr val="5C8A2D"/>
      </a:accent6>
      <a:hlink>
        <a:srgbClr val="006666"/>
      </a:hlink>
      <a:folHlink>
        <a:srgbClr val="CECECE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006699"/>
        </a:accent1>
        <a:accent2>
          <a:srgbClr val="669933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5C8A2D"/>
        </a:accent6>
        <a:hlink>
          <a:srgbClr val="006666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1490598348</TotalTime>
  <Pages>50</Pages>
  <Words>621</Words>
  <Application>Microsoft Macintosh PowerPoint</Application>
  <PresentationFormat>On-screen Show (4:3)</PresentationFormat>
  <Paragraphs>142</Paragraphs>
  <Slides>39</Slides>
  <Notes>1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Default Design</vt:lpstr>
      <vt:lpstr>Bitmapbillede</vt:lpstr>
      <vt:lpstr>PowerPoint Presentation</vt:lpstr>
      <vt:lpstr>PROFIT.</vt:lpstr>
      <vt:lpstr>Defining what automation is</vt:lpstr>
      <vt:lpstr>Why implement automation</vt:lpstr>
      <vt:lpstr>What usually happens-</vt:lpstr>
      <vt:lpstr>Benefits of automation </vt:lpstr>
      <vt:lpstr>Mitigate Risk</vt:lpstr>
      <vt:lpstr>PowerPoint Presentation</vt:lpstr>
      <vt:lpstr>Pre - Rinse</vt:lpstr>
      <vt:lpstr>Foam</vt:lpstr>
      <vt:lpstr>Final rinse and inspection</vt:lpstr>
      <vt:lpstr>Capturing additional uptime</vt:lpstr>
      <vt:lpstr>One minute product change…</vt:lpstr>
      <vt:lpstr>Capturing additional uptime</vt:lpstr>
      <vt:lpstr>Capturing additional uptime</vt:lpstr>
      <vt:lpstr>Capturing additional uptime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Repeatability</vt:lpstr>
      <vt:lpstr>PowerPoint Presentation</vt:lpstr>
      <vt:lpstr>Boosted pressure -  not high pressure</vt:lpstr>
      <vt:lpstr>E-Motor Technology </vt:lpstr>
      <vt:lpstr>Repetition…</vt:lpstr>
      <vt:lpstr>PowerPoint Presentation</vt:lpstr>
      <vt:lpstr>RTE Plant belt cleaning project</vt:lpstr>
      <vt:lpstr>Even nozzle design makes a difference</vt:lpstr>
      <vt:lpstr>Collaborative approach</vt:lpstr>
      <vt:lpstr>Sustainability</vt:lpstr>
      <vt:lpstr>Sustainability through electrical savings</vt:lpstr>
      <vt:lpstr>Sustainability through reduced chemical use</vt:lpstr>
      <vt:lpstr>Sustainability by reducing water consumption</vt:lpstr>
      <vt:lpstr>Adding up the cost of water</vt:lpstr>
      <vt:lpstr>Adding up the cost of water</vt:lpstr>
      <vt:lpstr>PowerPoint Presentation</vt:lpstr>
      <vt:lpstr>Adding up savings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150 Day Employee Participation Program</dc:title>
  <dc:creator>Daryl Ralph</dc:creator>
  <cp:lastModifiedBy>Robert Ogren</cp:lastModifiedBy>
  <cp:revision>175</cp:revision>
  <cp:lastPrinted>2012-06-19T15:05:48Z</cp:lastPrinted>
  <dcterms:created xsi:type="dcterms:W3CDTF">1998-03-24T16:53:30Z</dcterms:created>
  <dcterms:modified xsi:type="dcterms:W3CDTF">2012-06-21T19:03:51Z</dcterms:modified>
</cp:coreProperties>
</file>